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  <p:sldMasterId id="214748369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Roboto Slab"/>
      <p:regular r:id="rId19"/>
      <p:bold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Roboto Medium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Helvetica Neue"/>
      <p:regular r:id="rId37"/>
      <p:bold r:id="rId38"/>
      <p:italic r:id="rId39"/>
      <p:boldItalic r:id="rId40"/>
    </p:embeddedFont>
    <p:embeddedFont>
      <p:font typeface="Helvetica Neue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5" roundtripDataSignature="AMtx7mgGB1q1yRIfEkL0zNDMEdHXarEW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20" Type="http://schemas.openxmlformats.org/officeDocument/2006/relationships/font" Target="fonts/RobotoSlab-bold.fntdata"/><Relationship Id="rId42" Type="http://schemas.openxmlformats.org/officeDocument/2006/relationships/font" Target="fonts/HelveticaNeueLight-bold.fntdata"/><Relationship Id="rId41" Type="http://schemas.openxmlformats.org/officeDocument/2006/relationships/font" Target="fonts/HelveticaNeueLight-regular.fntdata"/><Relationship Id="rId22" Type="http://schemas.openxmlformats.org/officeDocument/2006/relationships/font" Target="fonts/Roboto-bold.fntdata"/><Relationship Id="rId44" Type="http://schemas.openxmlformats.org/officeDocument/2006/relationships/font" Target="fonts/HelveticaNeueLight-boldItalic.fntdata"/><Relationship Id="rId21" Type="http://schemas.openxmlformats.org/officeDocument/2006/relationships/font" Target="fonts/Roboto-regular.fntdata"/><Relationship Id="rId43" Type="http://schemas.openxmlformats.org/officeDocument/2006/relationships/font" Target="fonts/HelveticaNeueLight-italic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RobotoMedium-bold.fntdata"/><Relationship Id="rId25" Type="http://schemas.openxmlformats.org/officeDocument/2006/relationships/font" Target="fonts/RobotoMedium-regular.fntdata"/><Relationship Id="rId28" Type="http://schemas.openxmlformats.org/officeDocument/2006/relationships/font" Target="fonts/RobotoMedium-boldItalic.fntdata"/><Relationship Id="rId27" Type="http://schemas.openxmlformats.org/officeDocument/2006/relationships/font" Target="fonts/RobotoMedium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ontserrat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4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3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6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5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8.xml"/><Relationship Id="rId37" Type="http://schemas.openxmlformats.org/officeDocument/2006/relationships/font" Target="fonts/HelveticaNeue-regular.fntdata"/><Relationship Id="rId14" Type="http://schemas.openxmlformats.org/officeDocument/2006/relationships/slide" Target="slides/slide7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0.xml"/><Relationship Id="rId39" Type="http://schemas.openxmlformats.org/officeDocument/2006/relationships/font" Target="fonts/HelveticaNeue-italic.fntdata"/><Relationship Id="rId16" Type="http://schemas.openxmlformats.org/officeDocument/2006/relationships/slide" Target="slides/slide9.xml"/><Relationship Id="rId38" Type="http://schemas.openxmlformats.org/officeDocument/2006/relationships/font" Target="fonts/HelveticaNeue-bold.fntdata"/><Relationship Id="rId19" Type="http://schemas.openxmlformats.org/officeDocument/2006/relationships/font" Target="fonts/RobotoSlab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9f7f09bd3e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9f7f09bd3e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f7f09bd3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9f7f09bd3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f7f09bd3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9f7f09bd3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9f7f09bd3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9f7f09bd3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f7f09bd3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9f7f09bd3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9f7f09bd3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9f7f09bd3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9f7f09bd3e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9f7f09bd3e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We will see how we use the knowledge from logistic regression to solve multi class classification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8.jpg"/><Relationship Id="rId5" Type="http://schemas.openxmlformats.org/officeDocument/2006/relationships/image" Target="../media/image4.jpg"/><Relationship Id="rId6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jp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f7f09bd3e_0_30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0" name="Google Shape;220;g9f7f09bd3e_0_30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1" name="Google Shape;221;g9f7f09bd3e_0_3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f7f09bd3e_0_30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4" name="Google Shape;224;g9f7f09bd3e_0_3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f7f09bd3e_0_3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g9f7f09bd3e_0_3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8" name="Google Shape;228;g9f7f09bd3e_0_3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f7f09bd3e_0_3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1" name="Google Shape;231;g9f7f09bd3e_0_3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g9f7f09bd3e_0_3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3" name="Google Shape;233;g9f7f09bd3e_0_3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9f7f09bd3e_0_3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g9f7f09bd3e_0_3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f7f09bd3e_0_3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9" name="Google Shape;239;g9f7f09bd3e_0_3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0" name="Google Shape;240;g9f7f09bd3e_0_3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f7f09bd3e_0_32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3" name="Google Shape;243;g9f7f09bd3e_0_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f7f09bd3e_0_3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9f7f09bd3e_0_3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7" name="Google Shape;247;g9f7f09bd3e_0_3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8" name="Google Shape;248;g9f7f09bd3e_0_3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" name="Google Shape;249;g9f7f09bd3e_0_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f7f09bd3e_0_3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52" name="Google Shape;252;g9f7f09bd3e_0_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f7f09bd3e_0_3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5" name="Google Shape;255;g9f7f09bd3e_0_3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" name="Google Shape;256;g9f7f09bd3e_0_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9f7f09bd3e_0_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9f7f09bd3e_0_342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9f7f09bd3e_0_344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f7f09bd3e_0_34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5" name="Google Shape;265;g9f7f09bd3e_0_346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6" name="Google Shape;266;g9f7f09bd3e_0_34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8" name="Google Shape;268;g9f7f09bd3e_0_3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69" name="Google Shape;269;g9f7f09bd3e_0_3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9f7f09bd3e_0_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71" name="Google Shape;271;g9f7f09bd3e_0_3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g9f7f09bd3e_0_350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f7f09bd3e_0_2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" name="Google Shape;216;g9f7f09bd3e_0_2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7" name="Google Shape;217;g9f7f09bd3e_0_2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3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4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3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1"/>
          <p:cNvSpPr txBox="1"/>
          <p:nvPr>
            <p:ph idx="2" type="title"/>
          </p:nvPr>
        </p:nvSpPr>
        <p:spPr>
          <a:xfrm>
            <a:off x="1959550" y="2903050"/>
            <a:ext cx="692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Binary vs multiclass classification problems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9f7f09bd3e_0_356"/>
          <p:cNvSpPr txBox="1"/>
          <p:nvPr/>
        </p:nvSpPr>
        <p:spPr>
          <a:xfrm>
            <a:off x="585600" y="852575"/>
            <a:ext cx="2247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One vs All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(One vs Rest)</a:t>
            </a:r>
            <a:endParaRPr b="1"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*Break down the problem into</a:t>
            </a:r>
            <a:endParaRPr i="1"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three </a:t>
            </a:r>
            <a:r>
              <a:rPr i="1" lang="en" sz="16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binary classification problems</a:t>
            </a:r>
            <a:endParaRPr i="1" sz="16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g9f7f09bd3e_0_356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8" name="Google Shape;348;g9f7f09bd3e_0_356"/>
          <p:cNvPicPr preferRelativeResize="0"/>
          <p:nvPr/>
        </p:nvPicPr>
        <p:blipFill rotWithShape="1">
          <a:blip r:embed="rId4">
            <a:alphaModFix/>
          </a:blip>
          <a:srcRect b="6555" l="0" r="0" t="5214"/>
          <a:stretch/>
        </p:blipFill>
        <p:spPr>
          <a:xfrm>
            <a:off x="3232225" y="717700"/>
            <a:ext cx="5039249" cy="39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Binary classification.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Revisiting logistic regression.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Multiclass classification.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5" name="Google Shape;285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7" name="Google Shape;28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BINARY CLASSIFICATION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ga0aef77d17_0_0"/>
          <p:cNvSpPr txBox="1"/>
          <p:nvPr/>
        </p:nvSpPr>
        <p:spPr>
          <a:xfrm>
            <a:off x="732150" y="15109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this type of problems we are trying to predict a categorical variable which can only take </a:t>
            </a:r>
            <a:r>
              <a:rPr b="1"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two possible values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ga0aef77d1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5774" y="2796775"/>
            <a:ext cx="2386976" cy="13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f7f09bd3e_0_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MULTICLASS 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g9f7f09bd3e_0_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g9f7f09bd3e_0_1"/>
          <p:cNvSpPr txBox="1"/>
          <p:nvPr/>
        </p:nvSpPr>
        <p:spPr>
          <a:xfrm>
            <a:off x="732150" y="15109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this type of problems we are trying to predict a categorical variable which can only take </a:t>
            </a:r>
            <a:r>
              <a:rPr b="1"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more than two</a:t>
            </a:r>
            <a:r>
              <a:rPr b="1"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possible values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5" name="Google Shape;305;g9f7f09bd3e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6800" y="2518850"/>
            <a:ext cx="3289699" cy="18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f7f09bd3e_0_1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1" name="Google Shape;311;g9f7f09bd3e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9275" y="1224000"/>
            <a:ext cx="6345449" cy="30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f7f09bd3e_0_8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7" name="Google Shape;317;g9f7f09bd3e_0_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9249" y="1011350"/>
            <a:ext cx="4885501" cy="36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9f7f09bd3e_0_80"/>
          <p:cNvSpPr txBox="1"/>
          <p:nvPr/>
        </p:nvSpPr>
        <p:spPr>
          <a:xfrm>
            <a:off x="773900" y="635800"/>
            <a:ext cx="63342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DETERMINING THE PREDICTION OF THE LOGISTIC MODEL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9f7f09bd3e_0_14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LOSS FUNCTION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g9f7f09bd3e_0_14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g9f7f09bd3e_0_145"/>
          <p:cNvSpPr txBox="1"/>
          <p:nvPr/>
        </p:nvSpPr>
        <p:spPr>
          <a:xfrm>
            <a:off x="732150" y="15109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we can minimize the error between the prediction and the real value with a logistic regression model?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need to find out the best coefficients to plug in the linear model in order to get the best prediction from the logistic function.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Zi is the value of the categorical variable that we are trying to predict.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6" name="Google Shape;326;g9f7f09bd3e_0_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650" y="3588850"/>
            <a:ext cx="4010183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9f7f09bd3e_0_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4550" y="3493875"/>
            <a:ext cx="2540664" cy="4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9f7f09bd3e_0_161"/>
          <p:cNvSpPr txBox="1"/>
          <p:nvPr/>
        </p:nvSpPr>
        <p:spPr>
          <a:xfrm>
            <a:off x="585600" y="900825"/>
            <a:ext cx="22506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Multi-class</a:t>
            </a:r>
            <a:endParaRPr b="1" sz="23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Problem </a:t>
            </a:r>
            <a:endParaRPr b="1" sz="23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Approaches</a:t>
            </a:r>
            <a:endParaRPr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g9f7f09bd3e_0_16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g9f7f09bd3e_0_161"/>
          <p:cNvSpPr txBox="1"/>
          <p:nvPr/>
        </p:nvSpPr>
        <p:spPr>
          <a:xfrm>
            <a:off x="3195125" y="900825"/>
            <a:ext cx="51201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DIRECT</a:t>
            </a:r>
            <a:endParaRPr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KNN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Naïve Bayes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SVM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 class 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THROUGH </a:t>
            </a:r>
            <a:r>
              <a:rPr lang="en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BINARY CLASSIFICATION</a:t>
            </a:r>
            <a:endParaRPr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One vs Rest (OVR)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g9f7f09bd3e_0_291"/>
          <p:cNvPicPr preferRelativeResize="0"/>
          <p:nvPr/>
        </p:nvPicPr>
        <p:blipFill rotWithShape="1">
          <a:blip r:embed="rId4">
            <a:alphaModFix/>
          </a:blip>
          <a:srcRect b="10193" l="0" r="0" t="0"/>
          <a:stretch/>
        </p:blipFill>
        <p:spPr>
          <a:xfrm>
            <a:off x="447675" y="1454452"/>
            <a:ext cx="8248650" cy="31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9f7f09bd3e_0_291"/>
          <p:cNvSpPr txBox="1"/>
          <p:nvPr/>
        </p:nvSpPr>
        <p:spPr>
          <a:xfrm>
            <a:off x="585600" y="852572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One vs All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(One vs Rest)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g9f7f09bd3e_0_291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